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1" r:id="rId2"/>
    <p:sldId id="256" r:id="rId3"/>
    <p:sldId id="257" r:id="rId4"/>
    <p:sldId id="258" r:id="rId5"/>
    <p:sldId id="259" r:id="rId6"/>
    <p:sldId id="26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yley Maxwell"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07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commentAuthors" Target="commentAuthors.xml"/><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12242FB-C203-A842-910C-D4FD3D41F105}" type="datetimeFigureOut">
              <a:rPr lang="en-US" smtClean="0"/>
              <a:t>7/16/14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18910-F84D-3F4B-8EEE-66204CAA07A4}" type="slidenum">
              <a:rPr lang="en-US" smtClean="0"/>
              <a:t>‹#›</a:t>
            </a:fld>
            <a:endParaRPr lang="en-US"/>
          </a:p>
        </p:txBody>
      </p:sp>
    </p:spTree>
    <p:extLst>
      <p:ext uri="{BB962C8B-B14F-4D97-AF65-F5344CB8AC3E}">
        <p14:creationId xmlns:p14="http://schemas.microsoft.com/office/powerpoint/2010/main" val="3943084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2242FB-C203-A842-910C-D4FD3D41F105}" type="datetimeFigureOut">
              <a:rPr lang="en-US" smtClean="0"/>
              <a:t>7/16/14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18910-F84D-3F4B-8EEE-66204CAA07A4}" type="slidenum">
              <a:rPr lang="en-US" smtClean="0"/>
              <a:t>‹#›</a:t>
            </a:fld>
            <a:endParaRPr lang="en-US"/>
          </a:p>
        </p:txBody>
      </p:sp>
    </p:spTree>
    <p:extLst>
      <p:ext uri="{BB962C8B-B14F-4D97-AF65-F5344CB8AC3E}">
        <p14:creationId xmlns:p14="http://schemas.microsoft.com/office/powerpoint/2010/main" val="244030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2242FB-C203-A842-910C-D4FD3D41F105}" type="datetimeFigureOut">
              <a:rPr lang="en-US" smtClean="0"/>
              <a:t>7/16/14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18910-F84D-3F4B-8EEE-66204CAA07A4}" type="slidenum">
              <a:rPr lang="en-US" smtClean="0"/>
              <a:t>‹#›</a:t>
            </a:fld>
            <a:endParaRPr lang="en-US"/>
          </a:p>
        </p:txBody>
      </p:sp>
    </p:spTree>
    <p:extLst>
      <p:ext uri="{BB962C8B-B14F-4D97-AF65-F5344CB8AC3E}">
        <p14:creationId xmlns:p14="http://schemas.microsoft.com/office/powerpoint/2010/main" val="4006937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2242FB-C203-A842-910C-D4FD3D41F105}" type="datetimeFigureOut">
              <a:rPr lang="en-US" smtClean="0"/>
              <a:t>7/16/14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18910-F84D-3F4B-8EEE-66204CAA07A4}" type="slidenum">
              <a:rPr lang="en-US" smtClean="0"/>
              <a:t>‹#›</a:t>
            </a:fld>
            <a:endParaRPr lang="en-US"/>
          </a:p>
        </p:txBody>
      </p:sp>
    </p:spTree>
    <p:extLst>
      <p:ext uri="{BB962C8B-B14F-4D97-AF65-F5344CB8AC3E}">
        <p14:creationId xmlns:p14="http://schemas.microsoft.com/office/powerpoint/2010/main" val="2977938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2242FB-C203-A842-910C-D4FD3D41F105}" type="datetimeFigureOut">
              <a:rPr lang="en-US" smtClean="0"/>
              <a:t>7/16/14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018910-F84D-3F4B-8EEE-66204CAA07A4}" type="slidenum">
              <a:rPr lang="en-US" smtClean="0"/>
              <a:t>‹#›</a:t>
            </a:fld>
            <a:endParaRPr lang="en-US"/>
          </a:p>
        </p:txBody>
      </p:sp>
    </p:spTree>
    <p:extLst>
      <p:ext uri="{BB962C8B-B14F-4D97-AF65-F5344CB8AC3E}">
        <p14:creationId xmlns:p14="http://schemas.microsoft.com/office/powerpoint/2010/main" val="1373962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12242FB-C203-A842-910C-D4FD3D41F105}" type="datetimeFigureOut">
              <a:rPr lang="en-US" smtClean="0"/>
              <a:t>7/16/14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018910-F84D-3F4B-8EEE-66204CAA07A4}" type="slidenum">
              <a:rPr lang="en-US" smtClean="0"/>
              <a:t>‹#›</a:t>
            </a:fld>
            <a:endParaRPr lang="en-US"/>
          </a:p>
        </p:txBody>
      </p:sp>
    </p:spTree>
    <p:extLst>
      <p:ext uri="{BB962C8B-B14F-4D97-AF65-F5344CB8AC3E}">
        <p14:creationId xmlns:p14="http://schemas.microsoft.com/office/powerpoint/2010/main" val="2459797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2242FB-C203-A842-910C-D4FD3D41F105}" type="datetimeFigureOut">
              <a:rPr lang="en-US" smtClean="0"/>
              <a:t>7/16/14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018910-F84D-3F4B-8EEE-66204CAA07A4}" type="slidenum">
              <a:rPr lang="en-US" smtClean="0"/>
              <a:t>‹#›</a:t>
            </a:fld>
            <a:endParaRPr lang="en-US"/>
          </a:p>
        </p:txBody>
      </p:sp>
    </p:spTree>
    <p:extLst>
      <p:ext uri="{BB962C8B-B14F-4D97-AF65-F5344CB8AC3E}">
        <p14:creationId xmlns:p14="http://schemas.microsoft.com/office/powerpoint/2010/main" val="334279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12242FB-C203-A842-910C-D4FD3D41F105}" type="datetimeFigureOut">
              <a:rPr lang="en-US" smtClean="0"/>
              <a:t>7/16/14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018910-F84D-3F4B-8EEE-66204CAA07A4}" type="slidenum">
              <a:rPr lang="en-US" smtClean="0"/>
              <a:t>‹#›</a:t>
            </a:fld>
            <a:endParaRPr lang="en-US"/>
          </a:p>
        </p:txBody>
      </p:sp>
    </p:spTree>
    <p:extLst>
      <p:ext uri="{BB962C8B-B14F-4D97-AF65-F5344CB8AC3E}">
        <p14:creationId xmlns:p14="http://schemas.microsoft.com/office/powerpoint/2010/main" val="1430357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2242FB-C203-A842-910C-D4FD3D41F105}" type="datetimeFigureOut">
              <a:rPr lang="en-US" smtClean="0"/>
              <a:t>7/16/14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018910-F84D-3F4B-8EEE-66204CAA07A4}" type="slidenum">
              <a:rPr lang="en-US" smtClean="0"/>
              <a:t>‹#›</a:t>
            </a:fld>
            <a:endParaRPr lang="en-US"/>
          </a:p>
        </p:txBody>
      </p:sp>
    </p:spTree>
    <p:extLst>
      <p:ext uri="{BB962C8B-B14F-4D97-AF65-F5344CB8AC3E}">
        <p14:creationId xmlns:p14="http://schemas.microsoft.com/office/powerpoint/2010/main" val="900049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2242FB-C203-A842-910C-D4FD3D41F105}" type="datetimeFigureOut">
              <a:rPr lang="en-US" smtClean="0"/>
              <a:t>7/16/14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018910-F84D-3F4B-8EEE-66204CAA07A4}" type="slidenum">
              <a:rPr lang="en-US" smtClean="0"/>
              <a:t>‹#›</a:t>
            </a:fld>
            <a:endParaRPr lang="en-US"/>
          </a:p>
        </p:txBody>
      </p:sp>
    </p:spTree>
    <p:extLst>
      <p:ext uri="{BB962C8B-B14F-4D97-AF65-F5344CB8AC3E}">
        <p14:creationId xmlns:p14="http://schemas.microsoft.com/office/powerpoint/2010/main" val="3089639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2242FB-C203-A842-910C-D4FD3D41F105}" type="datetimeFigureOut">
              <a:rPr lang="en-US" smtClean="0"/>
              <a:t>7/16/14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018910-F84D-3F4B-8EEE-66204CAA07A4}" type="slidenum">
              <a:rPr lang="en-US" smtClean="0"/>
              <a:t>‹#›</a:t>
            </a:fld>
            <a:endParaRPr lang="en-US"/>
          </a:p>
        </p:txBody>
      </p:sp>
    </p:spTree>
    <p:extLst>
      <p:ext uri="{BB962C8B-B14F-4D97-AF65-F5344CB8AC3E}">
        <p14:creationId xmlns:p14="http://schemas.microsoft.com/office/powerpoint/2010/main" val="36798296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2242FB-C203-A842-910C-D4FD3D41F105}" type="datetimeFigureOut">
              <a:rPr lang="en-US" smtClean="0"/>
              <a:t>7/16/14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018910-F84D-3F4B-8EEE-66204CAA07A4}" type="slidenum">
              <a:rPr lang="en-US" smtClean="0"/>
              <a:t>‹#›</a:t>
            </a:fld>
            <a:endParaRPr lang="en-US"/>
          </a:p>
        </p:txBody>
      </p:sp>
    </p:spTree>
    <p:extLst>
      <p:ext uri="{BB962C8B-B14F-4D97-AF65-F5344CB8AC3E}">
        <p14:creationId xmlns:p14="http://schemas.microsoft.com/office/powerpoint/2010/main" val="41955259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emf"/><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4470" y="1996393"/>
            <a:ext cx="8384884" cy="1477328"/>
          </a:xfrm>
          <a:prstGeom prst="rect">
            <a:avLst/>
          </a:prstGeom>
          <a:noFill/>
        </p:spPr>
        <p:txBody>
          <a:bodyPr wrap="square" rtlCol="0">
            <a:spAutoFit/>
          </a:bodyPr>
          <a:lstStyle/>
          <a:p>
            <a:r>
              <a:rPr lang="en-US" b="1" dirty="0" smtClean="0"/>
              <a:t>Copy for “Science” Section:</a:t>
            </a:r>
          </a:p>
          <a:p>
            <a:endParaRPr lang="en-US" dirty="0"/>
          </a:p>
          <a:p>
            <a:r>
              <a:rPr lang="en-US" dirty="0" smtClean="0"/>
              <a:t>We know that the habits of successful employees are different. Science has proven that habits can be changed by completing new practices that lead to new behaviors. New behaviors transform your enterprise.</a:t>
            </a:r>
            <a:endParaRPr lang="en-US" dirty="0"/>
          </a:p>
        </p:txBody>
      </p:sp>
      <p:sp>
        <p:nvSpPr>
          <p:cNvPr id="4" name="TextBox 3"/>
          <p:cNvSpPr txBox="1"/>
          <p:nvPr/>
        </p:nvSpPr>
        <p:spPr>
          <a:xfrm>
            <a:off x="374470" y="3506099"/>
            <a:ext cx="8384884" cy="1477328"/>
          </a:xfrm>
          <a:prstGeom prst="rect">
            <a:avLst/>
          </a:prstGeom>
          <a:noFill/>
        </p:spPr>
        <p:txBody>
          <a:bodyPr wrap="square" rtlCol="0">
            <a:spAutoFit/>
          </a:bodyPr>
          <a:lstStyle/>
          <a:p>
            <a:r>
              <a:rPr lang="en-US" b="1" dirty="0" smtClean="0"/>
              <a:t>Copy for “Personalized &amp; Mobile” Section:</a:t>
            </a:r>
          </a:p>
          <a:p>
            <a:endParaRPr lang="en-US" dirty="0" smtClean="0"/>
          </a:p>
          <a:p>
            <a:r>
              <a:rPr lang="en-US" dirty="0" err="1" smtClean="0"/>
              <a:t>Yoi</a:t>
            </a:r>
            <a:r>
              <a:rPr lang="en-US" dirty="0" smtClean="0"/>
              <a:t> intelligently delivers daily practices via mobile that are personalized and optimized to each individual based on their role and required competencies. Practices are delivered quickly and easily in small, easy-to-complete actions.</a:t>
            </a:r>
          </a:p>
        </p:txBody>
      </p:sp>
      <p:sp>
        <p:nvSpPr>
          <p:cNvPr id="6" name="TextBox 5"/>
          <p:cNvSpPr txBox="1"/>
          <p:nvPr/>
        </p:nvSpPr>
        <p:spPr>
          <a:xfrm>
            <a:off x="374470" y="5182775"/>
            <a:ext cx="8384884" cy="1477328"/>
          </a:xfrm>
          <a:prstGeom prst="rect">
            <a:avLst/>
          </a:prstGeom>
          <a:noFill/>
        </p:spPr>
        <p:txBody>
          <a:bodyPr wrap="square" rtlCol="0">
            <a:spAutoFit/>
          </a:bodyPr>
          <a:lstStyle/>
          <a:p>
            <a:r>
              <a:rPr lang="en-US" b="1" dirty="0" smtClean="0"/>
              <a:t>Copy for “Measurable” Section:</a:t>
            </a:r>
          </a:p>
          <a:p>
            <a:endParaRPr lang="en-US" dirty="0" smtClean="0"/>
          </a:p>
          <a:p>
            <a:r>
              <a:rPr lang="en-US" dirty="0" err="1" smtClean="0"/>
              <a:t>Yoi</a:t>
            </a:r>
            <a:r>
              <a:rPr lang="en-US" dirty="0" smtClean="0"/>
              <a:t> tracks, adjusts, and measures people’s improving habits continuously over time. </a:t>
            </a:r>
            <a:r>
              <a:rPr lang="en-US" dirty="0" err="1" smtClean="0"/>
              <a:t>Yoi’s</a:t>
            </a:r>
            <a:r>
              <a:rPr lang="en-US" dirty="0" smtClean="0"/>
              <a:t> analytics engine knows which practices drive the highest returns for your business. Manager dashboards give you real-time visibility into your organizations performance. </a:t>
            </a:r>
          </a:p>
        </p:txBody>
      </p:sp>
      <p:sp>
        <p:nvSpPr>
          <p:cNvPr id="3" name="Rectangle 2"/>
          <p:cNvSpPr/>
          <p:nvPr/>
        </p:nvSpPr>
        <p:spPr>
          <a:xfrm>
            <a:off x="488440" y="455843"/>
            <a:ext cx="5844996" cy="1025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This is the copy for the three boxes that say “put copy from accompanying file here”</a:t>
            </a:r>
            <a:endParaRPr lang="en-US" dirty="0"/>
          </a:p>
        </p:txBody>
      </p:sp>
    </p:spTree>
    <p:extLst>
      <p:ext uri="{BB962C8B-B14F-4D97-AF65-F5344CB8AC3E}">
        <p14:creationId xmlns:p14="http://schemas.microsoft.com/office/powerpoint/2010/main" val="215522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800100"/>
            <a:ext cx="9144000" cy="5239003"/>
          </a:xfrm>
          <a:prstGeom prst="rect">
            <a:avLst/>
          </a:prstGeom>
        </p:spPr>
      </p:pic>
      <p:sp>
        <p:nvSpPr>
          <p:cNvPr id="6" name="Rectangle 5"/>
          <p:cNvSpPr/>
          <p:nvPr/>
        </p:nvSpPr>
        <p:spPr>
          <a:xfrm>
            <a:off x="488440" y="455843"/>
            <a:ext cx="5844996" cy="1025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This is one version of the graph image</a:t>
            </a:r>
            <a:endParaRPr lang="en-US" dirty="0"/>
          </a:p>
        </p:txBody>
      </p:sp>
    </p:spTree>
    <p:extLst>
      <p:ext uri="{BB962C8B-B14F-4D97-AF65-F5344CB8AC3E}">
        <p14:creationId xmlns:p14="http://schemas.microsoft.com/office/powerpoint/2010/main" val="1530362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32825" y="3369109"/>
            <a:ext cx="9160071" cy="2584957"/>
          </a:xfrm>
          <a:prstGeom prst="rect">
            <a:avLst/>
          </a:prstGeom>
        </p:spPr>
      </p:pic>
      <p:cxnSp>
        <p:nvCxnSpPr>
          <p:cNvPr id="3" name="Straight Connector 2"/>
          <p:cNvCxnSpPr/>
          <p:nvPr/>
        </p:nvCxnSpPr>
        <p:spPr>
          <a:xfrm flipV="1">
            <a:off x="700262" y="1441273"/>
            <a:ext cx="0" cy="4643687"/>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 name="Straight Connector 3"/>
          <p:cNvCxnSpPr/>
          <p:nvPr/>
        </p:nvCxnSpPr>
        <p:spPr>
          <a:xfrm flipH="1" flipV="1">
            <a:off x="621770" y="5737804"/>
            <a:ext cx="152400" cy="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flipH="1" flipV="1">
            <a:off x="620242" y="5332099"/>
            <a:ext cx="152400" cy="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H="1" flipV="1">
            <a:off x="620242" y="4947199"/>
            <a:ext cx="152400" cy="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flipV="1">
            <a:off x="618714" y="4541494"/>
            <a:ext cx="152400" cy="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flipV="1">
            <a:off x="621770" y="4159714"/>
            <a:ext cx="152400" cy="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flipV="1">
            <a:off x="620242" y="3754009"/>
            <a:ext cx="152400" cy="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flipV="1">
            <a:off x="620242" y="3369109"/>
            <a:ext cx="152400" cy="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flipV="1">
            <a:off x="618714" y="2963404"/>
            <a:ext cx="152400" cy="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flipV="1">
            <a:off x="620242" y="2618554"/>
            <a:ext cx="152400" cy="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flipV="1">
            <a:off x="618714" y="1424549"/>
            <a:ext cx="152400" cy="1"/>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679670" y="6084960"/>
            <a:ext cx="8164055" cy="3120"/>
          </a:xfrm>
          <a:prstGeom prst="line">
            <a:avLst/>
          </a:prstGeom>
          <a:ln w="5715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3502439" y="6111882"/>
            <a:ext cx="2380593" cy="369332"/>
          </a:xfrm>
          <a:prstGeom prst="rect">
            <a:avLst/>
          </a:prstGeom>
          <a:noFill/>
        </p:spPr>
        <p:txBody>
          <a:bodyPr wrap="square" rtlCol="0">
            <a:spAutoFit/>
          </a:bodyPr>
          <a:lstStyle/>
          <a:p>
            <a:pPr algn="ctr"/>
            <a:r>
              <a:rPr lang="en-US" sz="1800" b="1" i="1" dirty="0">
                <a:latin typeface="Roboto Condensed" panose="02000000000000000000" pitchFamily="2" charset="0"/>
                <a:ea typeface="Roboto Condensed" panose="02000000000000000000" pitchFamily="2" charset="0"/>
              </a:rPr>
              <a:t>Time </a:t>
            </a:r>
          </a:p>
        </p:txBody>
      </p:sp>
      <p:sp>
        <p:nvSpPr>
          <p:cNvPr id="17" name="TextBox 16"/>
          <p:cNvSpPr txBox="1"/>
          <p:nvPr/>
        </p:nvSpPr>
        <p:spPr>
          <a:xfrm rot="16200000">
            <a:off x="-898458" y="3186748"/>
            <a:ext cx="2380593" cy="369332"/>
          </a:xfrm>
          <a:prstGeom prst="rect">
            <a:avLst/>
          </a:prstGeom>
          <a:noFill/>
        </p:spPr>
        <p:txBody>
          <a:bodyPr wrap="square" rtlCol="0">
            <a:spAutoFit/>
          </a:bodyPr>
          <a:lstStyle/>
          <a:p>
            <a:pPr algn="ctr"/>
            <a:r>
              <a:rPr lang="en-US" sz="1800" b="1" i="1" dirty="0">
                <a:latin typeface="Roboto Condensed" panose="02000000000000000000" pitchFamily="2" charset="0"/>
                <a:ea typeface="Roboto Condensed" panose="02000000000000000000" pitchFamily="2" charset="0"/>
              </a:rPr>
              <a:t>Performance</a:t>
            </a:r>
          </a:p>
        </p:txBody>
      </p:sp>
      <p:sp>
        <p:nvSpPr>
          <p:cNvPr id="18" name="TextBox 17"/>
          <p:cNvSpPr txBox="1"/>
          <p:nvPr/>
        </p:nvSpPr>
        <p:spPr>
          <a:xfrm>
            <a:off x="291838" y="2957191"/>
            <a:ext cx="2380593" cy="369332"/>
          </a:xfrm>
          <a:prstGeom prst="rect">
            <a:avLst/>
          </a:prstGeom>
          <a:noFill/>
        </p:spPr>
        <p:txBody>
          <a:bodyPr wrap="square" rtlCol="0">
            <a:spAutoFit/>
          </a:bodyPr>
          <a:lstStyle/>
          <a:p>
            <a:pPr algn="ctr"/>
            <a:r>
              <a:rPr lang="en-US" sz="1800" b="1" i="1" dirty="0" smtClean="0">
                <a:latin typeface="Roboto Condensed" panose="02000000000000000000" pitchFamily="2" charset="0"/>
                <a:ea typeface="Roboto Condensed" panose="02000000000000000000" pitchFamily="2" charset="0"/>
              </a:rPr>
              <a:t>Training Lift </a:t>
            </a:r>
            <a:endParaRPr lang="en-US" sz="1800" b="1" i="1" dirty="0">
              <a:latin typeface="Roboto Condensed" panose="02000000000000000000" pitchFamily="2" charset="0"/>
              <a:ea typeface="Roboto Condensed" panose="02000000000000000000" pitchFamily="2" charset="0"/>
            </a:endParaRPr>
          </a:p>
        </p:txBody>
      </p:sp>
      <p:sp>
        <p:nvSpPr>
          <p:cNvPr id="19" name="TextBox 18"/>
          <p:cNvSpPr txBox="1"/>
          <p:nvPr/>
        </p:nvSpPr>
        <p:spPr>
          <a:xfrm>
            <a:off x="3322747" y="2957191"/>
            <a:ext cx="2739976" cy="369332"/>
          </a:xfrm>
          <a:prstGeom prst="rect">
            <a:avLst/>
          </a:prstGeom>
          <a:noFill/>
        </p:spPr>
        <p:txBody>
          <a:bodyPr wrap="square" rtlCol="0">
            <a:spAutoFit/>
          </a:bodyPr>
          <a:lstStyle/>
          <a:p>
            <a:pPr algn="ctr"/>
            <a:r>
              <a:rPr lang="en-US" sz="1800" b="1" i="1" dirty="0">
                <a:latin typeface="Roboto Condensed" panose="02000000000000000000" pitchFamily="2" charset="0"/>
                <a:ea typeface="Roboto Condensed" panose="02000000000000000000" pitchFamily="2" charset="0"/>
              </a:rPr>
              <a:t>Management Review </a:t>
            </a:r>
          </a:p>
        </p:txBody>
      </p:sp>
      <p:pic>
        <p:nvPicPr>
          <p:cNvPr id="20" name="Picture 19"/>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46996" y="2831950"/>
            <a:ext cx="8553770" cy="1323666"/>
          </a:xfrm>
          <a:prstGeom prst="rect">
            <a:avLst/>
          </a:prstGeom>
        </p:spPr>
      </p:pic>
      <p:pic>
        <p:nvPicPr>
          <p:cNvPr id="21" name="Picture 20" descr="YoiLiftGraph01.ai"/>
          <p:cNvPicPr>
            <a:picLocks noChangeAspect="1"/>
          </p:cNvPicPr>
          <p:nvPr/>
        </p:nvPicPr>
        <p:blipFill rotWithShape="1">
          <a:blip r:embed="rId4" cstate="email">
            <a:extLst>
              <a:ext uri="{28A0092B-C50C-407E-A947-70E740481C1C}">
                <a14:useLocalDpi xmlns:a14="http://schemas.microsoft.com/office/drawing/2010/main"/>
              </a:ext>
            </a:extLst>
          </a:blip>
          <a:srcRect l="35654" t="31088" r="58896" b="62703"/>
          <a:stretch/>
        </p:blipFill>
        <p:spPr>
          <a:xfrm>
            <a:off x="2644830" y="2871608"/>
            <a:ext cx="677917" cy="999612"/>
          </a:xfrm>
          <a:prstGeom prst="rect">
            <a:avLst/>
          </a:prstGeom>
        </p:spPr>
      </p:pic>
      <p:pic>
        <p:nvPicPr>
          <p:cNvPr id="22" name="Picture 21" descr="YoiLiftGraph01.ai"/>
          <p:cNvPicPr>
            <a:picLocks noChangeAspect="1"/>
          </p:cNvPicPr>
          <p:nvPr/>
        </p:nvPicPr>
        <p:blipFill rotWithShape="1">
          <a:blip r:embed="rId4" cstate="email">
            <a:extLst>
              <a:ext uri="{28A0092B-C50C-407E-A947-70E740481C1C}">
                <a14:useLocalDpi xmlns:a14="http://schemas.microsoft.com/office/drawing/2010/main"/>
              </a:ext>
            </a:extLst>
          </a:blip>
          <a:srcRect l="35654" t="31088" r="58896" b="62703"/>
          <a:stretch/>
        </p:blipFill>
        <p:spPr>
          <a:xfrm>
            <a:off x="5880813" y="2871608"/>
            <a:ext cx="677917" cy="999612"/>
          </a:xfrm>
          <a:prstGeom prst="rect">
            <a:avLst/>
          </a:prstGeom>
        </p:spPr>
      </p:pic>
      <p:sp>
        <p:nvSpPr>
          <p:cNvPr id="23" name="TextBox 22"/>
          <p:cNvSpPr txBox="1"/>
          <p:nvPr/>
        </p:nvSpPr>
        <p:spPr>
          <a:xfrm>
            <a:off x="1793491" y="4707780"/>
            <a:ext cx="2380593" cy="307777"/>
          </a:xfrm>
          <a:prstGeom prst="rect">
            <a:avLst/>
          </a:prstGeom>
          <a:noFill/>
        </p:spPr>
        <p:txBody>
          <a:bodyPr wrap="square" rtlCol="0">
            <a:spAutoFit/>
          </a:bodyPr>
          <a:lstStyle/>
          <a:p>
            <a:pPr algn="ctr"/>
            <a:r>
              <a:rPr lang="en-US" sz="1400" b="1" i="1" dirty="0">
                <a:latin typeface="Roboto Condensed" panose="02000000000000000000" pitchFamily="2" charset="0"/>
                <a:ea typeface="Roboto Condensed" panose="02000000000000000000" pitchFamily="2" charset="0"/>
              </a:rPr>
              <a:t>Retention Drop</a:t>
            </a:r>
          </a:p>
        </p:txBody>
      </p:sp>
      <p:sp>
        <p:nvSpPr>
          <p:cNvPr id="24" name="TextBox 23"/>
          <p:cNvSpPr txBox="1"/>
          <p:nvPr/>
        </p:nvSpPr>
        <p:spPr>
          <a:xfrm>
            <a:off x="5008906" y="4707780"/>
            <a:ext cx="2380593" cy="307777"/>
          </a:xfrm>
          <a:prstGeom prst="rect">
            <a:avLst/>
          </a:prstGeom>
          <a:noFill/>
        </p:spPr>
        <p:txBody>
          <a:bodyPr wrap="square" rtlCol="0">
            <a:spAutoFit/>
          </a:bodyPr>
          <a:lstStyle/>
          <a:p>
            <a:pPr algn="ctr"/>
            <a:r>
              <a:rPr lang="en-US" sz="1400" b="1" i="1" dirty="0">
                <a:latin typeface="Roboto Condensed" panose="02000000000000000000" pitchFamily="2" charset="0"/>
                <a:ea typeface="Roboto Condensed" panose="02000000000000000000" pitchFamily="2" charset="0"/>
              </a:rPr>
              <a:t>Retention Drop</a:t>
            </a:r>
          </a:p>
        </p:txBody>
      </p:sp>
      <p:sp>
        <p:nvSpPr>
          <p:cNvPr id="25" name="TextBox 24"/>
          <p:cNvSpPr txBox="1"/>
          <p:nvPr/>
        </p:nvSpPr>
        <p:spPr>
          <a:xfrm>
            <a:off x="718981" y="6118022"/>
            <a:ext cx="855023" cy="369332"/>
          </a:xfrm>
          <a:prstGeom prst="rect">
            <a:avLst/>
          </a:prstGeom>
          <a:noFill/>
        </p:spPr>
        <p:txBody>
          <a:bodyPr wrap="square" rtlCol="0">
            <a:spAutoFit/>
          </a:bodyPr>
          <a:lstStyle/>
          <a:p>
            <a:pPr algn="ctr"/>
            <a:r>
              <a:rPr lang="en-US" sz="1800" dirty="0">
                <a:latin typeface="Roboto Condensed" panose="02000000000000000000" pitchFamily="2" charset="0"/>
                <a:ea typeface="Roboto Condensed" panose="02000000000000000000" pitchFamily="2" charset="0"/>
              </a:rPr>
              <a:t>Q1 </a:t>
            </a:r>
          </a:p>
        </p:txBody>
      </p:sp>
      <p:sp>
        <p:nvSpPr>
          <p:cNvPr id="26" name="TextBox 25"/>
          <p:cNvSpPr txBox="1"/>
          <p:nvPr/>
        </p:nvSpPr>
        <p:spPr>
          <a:xfrm>
            <a:off x="3007000" y="6118022"/>
            <a:ext cx="855023" cy="369332"/>
          </a:xfrm>
          <a:prstGeom prst="rect">
            <a:avLst/>
          </a:prstGeom>
          <a:noFill/>
        </p:spPr>
        <p:txBody>
          <a:bodyPr wrap="square" rtlCol="0">
            <a:spAutoFit/>
          </a:bodyPr>
          <a:lstStyle/>
          <a:p>
            <a:pPr algn="ctr"/>
            <a:r>
              <a:rPr lang="en-US" sz="1800" dirty="0">
                <a:latin typeface="Roboto Condensed" panose="02000000000000000000" pitchFamily="2" charset="0"/>
                <a:ea typeface="Roboto Condensed" panose="02000000000000000000" pitchFamily="2" charset="0"/>
              </a:rPr>
              <a:t>Q2 </a:t>
            </a:r>
          </a:p>
        </p:txBody>
      </p:sp>
      <p:sp>
        <p:nvSpPr>
          <p:cNvPr id="27" name="TextBox 26"/>
          <p:cNvSpPr txBox="1"/>
          <p:nvPr/>
        </p:nvSpPr>
        <p:spPr>
          <a:xfrm>
            <a:off x="5295019" y="6118022"/>
            <a:ext cx="855023" cy="369332"/>
          </a:xfrm>
          <a:prstGeom prst="rect">
            <a:avLst/>
          </a:prstGeom>
          <a:noFill/>
        </p:spPr>
        <p:txBody>
          <a:bodyPr wrap="square" rtlCol="0">
            <a:spAutoFit/>
          </a:bodyPr>
          <a:lstStyle/>
          <a:p>
            <a:pPr algn="ctr"/>
            <a:r>
              <a:rPr lang="en-US" sz="1800" dirty="0">
                <a:latin typeface="Roboto Condensed" panose="02000000000000000000" pitchFamily="2" charset="0"/>
                <a:ea typeface="Roboto Condensed" panose="02000000000000000000" pitchFamily="2" charset="0"/>
              </a:rPr>
              <a:t>Q3 </a:t>
            </a:r>
          </a:p>
        </p:txBody>
      </p:sp>
      <p:sp>
        <p:nvSpPr>
          <p:cNvPr id="28" name="TextBox 27"/>
          <p:cNvSpPr txBox="1"/>
          <p:nvPr/>
        </p:nvSpPr>
        <p:spPr>
          <a:xfrm>
            <a:off x="7583038" y="6118022"/>
            <a:ext cx="855023" cy="369332"/>
          </a:xfrm>
          <a:prstGeom prst="rect">
            <a:avLst/>
          </a:prstGeom>
          <a:noFill/>
        </p:spPr>
        <p:txBody>
          <a:bodyPr wrap="square" rtlCol="0">
            <a:spAutoFit/>
          </a:bodyPr>
          <a:lstStyle/>
          <a:p>
            <a:pPr algn="ctr"/>
            <a:r>
              <a:rPr lang="en-US" sz="1800" dirty="0">
                <a:latin typeface="Roboto Condensed" panose="02000000000000000000" pitchFamily="2" charset="0"/>
                <a:ea typeface="Roboto Condensed" panose="02000000000000000000" pitchFamily="2" charset="0"/>
              </a:rPr>
              <a:t>Q4 </a:t>
            </a:r>
          </a:p>
        </p:txBody>
      </p:sp>
      <p:sp>
        <p:nvSpPr>
          <p:cNvPr id="29" name="Right Arrow 28"/>
          <p:cNvSpPr/>
          <p:nvPr/>
        </p:nvSpPr>
        <p:spPr>
          <a:xfrm>
            <a:off x="8390572" y="6232215"/>
            <a:ext cx="453153" cy="20471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Isosceles Triangle 29"/>
          <p:cNvSpPr/>
          <p:nvPr/>
        </p:nvSpPr>
        <p:spPr>
          <a:xfrm rot="3437197">
            <a:off x="7222035" y="3497513"/>
            <a:ext cx="175701" cy="291451"/>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Isosceles Triangle 30"/>
          <p:cNvSpPr/>
          <p:nvPr/>
        </p:nvSpPr>
        <p:spPr>
          <a:xfrm>
            <a:off x="2745273" y="3949291"/>
            <a:ext cx="472966" cy="311663"/>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Isosceles Triangle 31"/>
          <p:cNvSpPr/>
          <p:nvPr/>
        </p:nvSpPr>
        <p:spPr>
          <a:xfrm flipH="1">
            <a:off x="5962719" y="3949291"/>
            <a:ext cx="472966" cy="311663"/>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Isosceles Triangle 32"/>
          <p:cNvSpPr/>
          <p:nvPr/>
        </p:nvSpPr>
        <p:spPr>
          <a:xfrm flipV="1">
            <a:off x="2745273" y="4473254"/>
            <a:ext cx="472966" cy="27606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33"/>
          <p:cNvSpPr/>
          <p:nvPr/>
        </p:nvSpPr>
        <p:spPr>
          <a:xfrm flipV="1">
            <a:off x="5962719" y="4473254"/>
            <a:ext cx="472966" cy="27606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488440" y="455843"/>
            <a:ext cx="5844996" cy="1025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This is an editable version of the graph image if you need to change the colors</a:t>
            </a:r>
            <a:endParaRPr lang="en-US" dirty="0"/>
          </a:p>
        </p:txBody>
      </p:sp>
    </p:spTree>
    <p:extLst>
      <p:ext uri="{BB962C8B-B14F-4D97-AF65-F5344CB8AC3E}">
        <p14:creationId xmlns:p14="http://schemas.microsoft.com/office/powerpoint/2010/main" val="19371618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3479816" y="1005766"/>
            <a:ext cx="2382118" cy="46075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7"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28596" y="1785297"/>
            <a:ext cx="1684557" cy="299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Rectangle 37"/>
          <p:cNvSpPr/>
          <p:nvPr/>
        </p:nvSpPr>
        <p:spPr>
          <a:xfrm>
            <a:off x="488440" y="455843"/>
            <a:ext cx="5844996" cy="1025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This is the product screenshot to include</a:t>
            </a:r>
            <a:endParaRPr lang="en-US" dirty="0"/>
          </a:p>
        </p:txBody>
      </p:sp>
    </p:spTree>
    <p:extLst>
      <p:ext uri="{BB962C8B-B14F-4D97-AF65-F5344CB8AC3E}">
        <p14:creationId xmlns:p14="http://schemas.microsoft.com/office/powerpoint/2010/main" val="304380302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_AF_Yoi_withslogan_1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3028" y="1721924"/>
            <a:ext cx="3048000" cy="2260600"/>
          </a:xfrm>
          <a:prstGeom prst="rect">
            <a:avLst/>
          </a:prstGeom>
        </p:spPr>
      </p:pic>
      <p:sp>
        <p:nvSpPr>
          <p:cNvPr id="8" name="Rectangle 7"/>
          <p:cNvSpPr/>
          <p:nvPr/>
        </p:nvSpPr>
        <p:spPr>
          <a:xfrm>
            <a:off x="488440" y="455843"/>
            <a:ext cx="5844996" cy="1025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Here’s our logo file. Please remove the tagline</a:t>
            </a:r>
            <a:endParaRPr lang="en-US" dirty="0"/>
          </a:p>
        </p:txBody>
      </p:sp>
    </p:spTree>
    <p:extLst>
      <p:ext uri="{BB962C8B-B14F-4D97-AF65-F5344CB8AC3E}">
        <p14:creationId xmlns:p14="http://schemas.microsoft.com/office/powerpoint/2010/main" val="351480975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99809" y="2591427"/>
            <a:ext cx="6205074" cy="830997"/>
          </a:xfrm>
          <a:prstGeom prst="rect">
            <a:avLst/>
          </a:prstGeom>
        </p:spPr>
        <p:txBody>
          <a:bodyPr wrap="square">
            <a:spAutoFit/>
          </a:bodyPr>
          <a:lstStyle/>
          <a:p>
            <a:r>
              <a:rPr lang="en-US" sz="1200" dirty="0" smtClean="0">
                <a:latin typeface="Roboto" panose="02000000000000000000" pitchFamily="2" charset="0"/>
                <a:ea typeface="Roboto" panose="02000000000000000000" pitchFamily="2" charset="0"/>
                <a:cs typeface="Helvetica Neue"/>
              </a:rPr>
              <a:t>“I have 10k financial advisors and I have three strategic priorities this year. </a:t>
            </a:r>
            <a:r>
              <a:rPr lang="en-US" sz="1200" dirty="0" err="1" smtClean="0">
                <a:latin typeface="Roboto" panose="02000000000000000000" pitchFamily="2" charset="0"/>
                <a:ea typeface="Roboto" panose="02000000000000000000" pitchFamily="2" charset="0"/>
                <a:cs typeface="Helvetica Neue"/>
              </a:rPr>
              <a:t>Yoi</a:t>
            </a:r>
            <a:r>
              <a:rPr lang="en-US" sz="1200" dirty="0" smtClean="0">
                <a:latin typeface="Roboto" panose="02000000000000000000" pitchFamily="2" charset="0"/>
                <a:ea typeface="Roboto" panose="02000000000000000000" pitchFamily="2" charset="0"/>
                <a:cs typeface="Helvetica Neue"/>
              </a:rPr>
              <a:t> is one of them.</a:t>
            </a:r>
          </a:p>
          <a:p>
            <a:endParaRPr lang="en-US" sz="1200" dirty="0">
              <a:latin typeface="Roboto" panose="02000000000000000000" pitchFamily="2" charset="0"/>
              <a:ea typeface="Roboto" panose="02000000000000000000" pitchFamily="2" charset="0"/>
              <a:cs typeface="Helvetica Neue"/>
            </a:endParaRPr>
          </a:p>
          <a:p>
            <a:r>
              <a:rPr lang="en-US" sz="1200" b="1" dirty="0" smtClean="0">
                <a:latin typeface="Roboto" panose="02000000000000000000" pitchFamily="2" charset="0"/>
                <a:ea typeface="Roboto" panose="02000000000000000000" pitchFamily="2" charset="0"/>
                <a:cs typeface="Helvetica Neue"/>
              </a:rPr>
              <a:t>- Robert Holcomb, President, First Allied Securities </a:t>
            </a:r>
            <a:endParaRPr lang="en-US" sz="1200" b="1" dirty="0">
              <a:latin typeface="Roboto" panose="02000000000000000000" pitchFamily="2" charset="0"/>
              <a:ea typeface="Roboto" panose="02000000000000000000" pitchFamily="2" charset="0"/>
              <a:cs typeface="Helvetica Neue"/>
            </a:endParaRPr>
          </a:p>
        </p:txBody>
      </p:sp>
      <p:pic>
        <p:nvPicPr>
          <p:cNvPr id="4" name="Picture 3"/>
          <p:cNvPicPr>
            <a:picLocks noChangeAspect="1"/>
          </p:cNvPicPr>
          <p:nvPr/>
        </p:nvPicPr>
        <p:blipFill>
          <a:blip r:embed="rId2"/>
          <a:stretch>
            <a:fillRect/>
          </a:stretch>
        </p:blipFill>
        <p:spPr>
          <a:xfrm>
            <a:off x="238156" y="2508894"/>
            <a:ext cx="977900" cy="1016000"/>
          </a:xfrm>
          <a:prstGeom prst="rect">
            <a:avLst/>
          </a:prstGeom>
        </p:spPr>
      </p:pic>
      <p:pic>
        <p:nvPicPr>
          <p:cNvPr id="6" name="Picture 5"/>
          <p:cNvPicPr>
            <a:picLocks noChangeAspect="1"/>
          </p:cNvPicPr>
          <p:nvPr/>
        </p:nvPicPr>
        <p:blipFill>
          <a:blip r:embed="rId3"/>
          <a:stretch>
            <a:fillRect/>
          </a:stretch>
        </p:blipFill>
        <p:spPr>
          <a:xfrm>
            <a:off x="3596258" y="4511844"/>
            <a:ext cx="1702041" cy="688553"/>
          </a:xfrm>
          <a:prstGeom prst="rect">
            <a:avLst/>
          </a:prstGeom>
        </p:spPr>
      </p:pic>
      <p:sp>
        <p:nvSpPr>
          <p:cNvPr id="7" name="Rectangle 6"/>
          <p:cNvSpPr/>
          <p:nvPr/>
        </p:nvSpPr>
        <p:spPr>
          <a:xfrm>
            <a:off x="488440" y="455843"/>
            <a:ext cx="5844996" cy="10256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Here’s the customer quote</a:t>
            </a:r>
            <a:endParaRPr lang="en-US" dirty="0"/>
          </a:p>
        </p:txBody>
      </p:sp>
    </p:spTree>
    <p:extLst>
      <p:ext uri="{BB962C8B-B14F-4D97-AF65-F5344CB8AC3E}">
        <p14:creationId xmlns:p14="http://schemas.microsoft.com/office/powerpoint/2010/main" val="69894531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TotalTime>
  <Words>244</Words>
  <Application>Microsoft Macintosh PowerPoint</Application>
  <PresentationFormat>On-screen Show (4:3)</PresentationFormat>
  <Paragraphs>28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Ferrazzi Greenlight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Hayley Maxwell</dc:creator>
  <cp:lastModifiedBy>Hayley Maxwell</cp:lastModifiedBy>
  <cp:revision>3</cp:revision>
  <dcterms:created xsi:type="dcterms:W3CDTF">2014-07-17T00:03:42Z</dcterms:created>
  <dcterms:modified xsi:type="dcterms:W3CDTF">2014-07-17T00:30:20Z</dcterms:modified>
</cp:coreProperties>
</file>